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00000"/>
    <a:srgbClr val="FFCC66"/>
    <a:srgbClr val="FF9933"/>
    <a:srgbClr val="FFFF00"/>
    <a:srgbClr val="990033"/>
    <a:srgbClr val="FFFF99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71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C572078E-C9A1-4E9D-9B85-D9BED32D89E1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474240B5-75C0-47A1-A061-1A7329476C0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</p:sldLayoutIdLst>
  <p:transition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art-spb.ru/category/painting/historica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sinsam.kirsoft.com.ru/images/000078-000082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art-spb.ru/category/painting/religiou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ru.wikipedia.org/wiki/%D0%A4%D1%80%D0%B0%D0%BD%D1%86%D1%83%D0%B7%D1%81%D0%BA%D0%B8%D0%B9_%D1%8F%D0%B7%D1%8B%D0%BA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img0.liveinternet.ru/images/attach/b/2/21/940/21940716_venecianov2.jpg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4058"/>
            <a:ext cx="9144000" cy="6553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395536" y="1700808"/>
            <a:ext cx="8534182" cy="3096344"/>
          </a:xfrm>
          <a:ln>
            <a:noFill/>
          </a:ln>
        </p:spPr>
        <p:txBody>
          <a:bodyPr/>
          <a:lstStyle/>
          <a:p>
            <a:r>
              <a:rPr lang="ru-RU" sz="5400" b="1" i="1" dirty="0" smtClean="0">
                <a:solidFill>
                  <a:srgbClr val="FFFF00"/>
                </a:solidFill>
                <a:effectLst/>
                <a:latin typeface="Segoe UI Semibold" panose="020B0702040204020203" pitchFamily="34" charset="0"/>
                <a:cs typeface="Times New Roman" pitchFamily="18" charset="0"/>
              </a:rPr>
              <a:t>Жанры </a:t>
            </a:r>
            <a:br>
              <a:rPr lang="ru-RU" sz="5400" b="1" i="1" dirty="0" smtClean="0">
                <a:solidFill>
                  <a:srgbClr val="FFFF00"/>
                </a:solidFill>
                <a:effectLst/>
                <a:latin typeface="Segoe UI Semibold" panose="020B0702040204020203" pitchFamily="34" charset="0"/>
                <a:cs typeface="Times New Roman" pitchFamily="18" charset="0"/>
              </a:rPr>
            </a:br>
            <a:r>
              <a:rPr lang="ru-RU" sz="5400" b="1" i="1" dirty="0" smtClean="0">
                <a:solidFill>
                  <a:srgbClr val="FFFF00"/>
                </a:solidFill>
                <a:effectLst/>
                <a:latin typeface="Segoe UI Semibold" panose="020B0702040204020203" pitchFamily="34" charset="0"/>
                <a:cs typeface="Times New Roman" pitchFamily="18" charset="0"/>
              </a:rPr>
              <a:t> в изобразительном искусстве.</a:t>
            </a:r>
            <a:endParaRPr lang="ru-RU" sz="5400" b="1" i="1" dirty="0">
              <a:solidFill>
                <a:srgbClr val="FFFF00"/>
              </a:solidFill>
              <a:effectLst/>
              <a:latin typeface="Segoe UI Semibold" panose="020B0702040204020203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57166"/>
            <a:ext cx="8678768" cy="5738834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В процессе становления изобразительного искусства формировались и жанры живописи.    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FF9933"/>
                </a:solidFill>
                <a:effectLst/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b="1" dirty="0" smtClean="0">
                <a:solidFill>
                  <a:srgbClr val="FFFF99"/>
                </a:solidFill>
                <a:effectLst/>
                <a:latin typeface="Times New Roman" pitchFamily="18" charset="0"/>
                <a:cs typeface="Times New Roman" pitchFamily="18" charset="0"/>
              </a:rPr>
              <a:t>Если на картинах пещерных людей можно было увидеть только то, что их окружало, то со временем живопись становилась все более многогранной и приобретала широкий смысл.    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    Художники передавали свое видение мира в картинах. 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u="sng" dirty="0" smtClean="0">
                <a:solidFill>
                  <a:srgbClr val="FFFF99"/>
                </a:solidFill>
                <a:effectLst/>
                <a:latin typeface="Times New Roman" pitchFamily="18" charset="0"/>
                <a:cs typeface="Times New Roman" pitchFamily="18" charset="0"/>
              </a:rPr>
              <a:t>Жанр</a:t>
            </a:r>
            <a:r>
              <a:rPr lang="ru-RU" sz="2800" b="1" dirty="0" smtClean="0">
                <a:solidFill>
                  <a:srgbClr val="FFFF99"/>
                </a:solidFill>
                <a:effectLst/>
                <a:latin typeface="Times New Roman" pitchFamily="18" charset="0"/>
                <a:cs typeface="Times New Roman" pitchFamily="18" charset="0"/>
              </a:rPr>
              <a:t> представляет собой исторически сложившееся деление произведений живописи в соответствии с темой и объектом изображения.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Выделяют следующие жанры живописи, сформировавшиеся за всю историю искусства.</a:t>
            </a:r>
            <a:endParaRPr lang="ru-RU" sz="2800" b="1" dirty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229600" cy="1500198"/>
          </a:xfrm>
        </p:spPr>
        <p:txBody>
          <a:bodyPr/>
          <a:lstStyle/>
          <a:p>
            <a:r>
              <a:rPr lang="ru-RU" b="1" u="sng" dirty="0" smtClean="0">
                <a:solidFill>
                  <a:srgbClr val="FF3300"/>
                </a:solidFill>
                <a:effectLst/>
                <a:latin typeface="Times New Roman" pitchFamily="18" charset="0"/>
                <a:cs typeface="Times New Roman" pitchFamily="18" charset="0"/>
              </a:rPr>
              <a:t>Анималистический  жанр:</a:t>
            </a:r>
            <a:r>
              <a:rPr lang="ru-RU" sz="3600" b="1" u="sng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u="sng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Название  произошло  от  латинского слова  </a:t>
            </a:r>
            <a:r>
              <a:rPr lang="ru-RU" sz="3200" b="1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animal</a:t>
            </a:r>
            <a: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, что значит  животное.</a:t>
            </a:r>
            <a:b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К  этому  жанру  относятся  картины, центром  которых  являются  животные.</a:t>
            </a:r>
            <a:b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</a:rPr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8" name="Picture 4" descr="http://s61.radikal.ru/i174/1007/fa/365589cbda6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1472" y="3153392"/>
            <a:ext cx="3857652" cy="33098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30" name="Picture 6" descr="http://www.art-spb.ru/upload/good_image/pavlova_34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214940" y="3158025"/>
            <a:ext cx="3326593" cy="33575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2476496"/>
          </a:xfrm>
        </p:spPr>
        <p:txBody>
          <a:bodyPr/>
          <a:lstStyle/>
          <a:p>
            <a:r>
              <a:rPr lang="ru-RU" sz="4000" b="1" u="sng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Иппический</a:t>
            </a:r>
            <a:r>
              <a:rPr lang="ru-RU" sz="40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 жанр-</a:t>
            </a:r>
            <a:br>
              <a:rPr lang="ru-RU" sz="40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произошло  от  греч. </a:t>
            </a:r>
            <a:r>
              <a:rPr lang="ru-RU" sz="3200" b="1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hippos</a:t>
            </a:r>
            <a: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- лошадь) - жанр  изобразительного  искусства,  в котором  главным  мотивом  является изображение  лошади.</a:t>
            </a:r>
            <a:endParaRPr lang="ru-RU" sz="3200" b="1" u="sng" dirty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52425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7410" name="Picture 2" descr="http://www.daev-33.ru/uploads/posts/2007-12/thumbs/1196686077_samokish-kon-s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10" y="3000372"/>
            <a:ext cx="2646318" cy="34051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412" name="Picture 4" descr="http://privetsochi.ru/uploads/images/00/00/03/2013/02/04/7b4db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0496" y="3000372"/>
            <a:ext cx="4357718" cy="33743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14346" y="0"/>
            <a:ext cx="9358346" cy="3143248"/>
          </a:xfrm>
        </p:spPr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Батальный  жанр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200" dirty="0" smtClean="0"/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(произошло от фр. </a:t>
            </a:r>
            <a:r>
              <a:rPr lang="ru-RU" sz="3600" b="1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bataille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- битва) </a:t>
            </a:r>
            <a:b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жанр изобразительного искусства, </a:t>
            </a:r>
            <a:b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посвященный  темам  войны  и </a:t>
            </a:r>
            <a:b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военной  жизни.</a:t>
            </a:r>
            <a:endParaRPr lang="ru-RU" sz="3600" b="1" dirty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s019.radikal.ru/i609/1204/40/31464bb2725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500438"/>
            <a:ext cx="4143404" cy="2571768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6" descr="http://cultinfo.ru/fulltext/1/001/010/001/2484959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500438"/>
            <a:ext cx="4331713" cy="2571768"/>
          </a:xfrm>
          <a:prstGeom prst="rect">
            <a:avLst/>
          </a:prstGeom>
          <a:ln w="19050">
            <a:solidFill>
              <a:srgbClr val="FF0000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68760"/>
            <a:ext cx="8229600" cy="1731612"/>
          </a:xfrm>
        </p:spPr>
        <p:txBody>
          <a:bodyPr/>
          <a:lstStyle/>
          <a:p>
            <a:r>
              <a:rPr lang="ru-RU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Исторический  жанр:</a:t>
            </a:r>
            <a:br>
              <a:rPr lang="ru-RU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> </a:t>
            </a:r>
            <a: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жанр  изобразительного  искусства, посвященный  историческим  событиям  и деятелям,  а  также  социально  значимым явлениям  в  истории  общества.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b="1" u="sng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Купить живопись в историческом жанре">
            <a:hlinkClick r:id="rId2"/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86314" y="3214686"/>
            <a:ext cx="3929090" cy="2500330"/>
          </a:xfrm>
          <a:prstGeom prst="rect">
            <a:avLst/>
          </a:prstGeom>
          <a:noFill/>
          <a:ln w="1905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786314" y="5786454"/>
            <a:ext cx="4161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FF99"/>
                </a:solidFill>
                <a:latin typeface="Times New Roman" pitchFamily="18" charset="0"/>
                <a:cs typeface="Times New Roman" pitchFamily="18" charset="0"/>
              </a:rPr>
              <a:t>И.Репин«Запорожцы пишут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FF99"/>
                </a:solidFill>
                <a:latin typeface="Times New Roman" pitchFamily="18" charset="0"/>
                <a:cs typeface="Times New Roman" pitchFamily="18" charset="0"/>
              </a:rPr>
              <a:t> письмо турецкому султану»</a:t>
            </a:r>
          </a:p>
          <a:p>
            <a:endParaRPr lang="ru-RU" sz="2000" dirty="0">
              <a:solidFill>
                <a:srgbClr val="FFFF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2910" y="5786454"/>
            <a:ext cx="304538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FF99"/>
                </a:solidFill>
                <a:latin typeface="Times New Roman" pitchFamily="18" charset="0"/>
                <a:cs typeface="Times New Roman" pitchFamily="18" charset="0"/>
              </a:rPr>
              <a:t>В.Суриков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FF99"/>
                </a:solidFill>
                <a:latin typeface="Times New Roman" pitchFamily="18" charset="0"/>
                <a:cs typeface="Times New Roman" pitchFamily="18" charset="0"/>
              </a:rPr>
              <a:t>«Боярыня Морозова»</a:t>
            </a:r>
          </a:p>
          <a:p>
            <a:endParaRPr lang="ru-RU" dirty="0"/>
          </a:p>
        </p:txBody>
      </p:sp>
      <p:pic>
        <p:nvPicPr>
          <p:cNvPr id="12" name="Рисунок 3" descr="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231842"/>
            <a:ext cx="4403178" cy="249318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59432"/>
            <a:ext cx="8929718" cy="4602812"/>
          </a:xfrm>
        </p:spPr>
        <p:txBody>
          <a:bodyPr/>
          <a:lstStyle/>
          <a:p>
            <a:r>
              <a:rPr lang="ru-RU" sz="48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Натюрморт:</a:t>
            </a:r>
            <a:r>
              <a:rPr lang="ru-RU" sz="54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5400" dirty="0" smtClean="0"/>
              <a:t> </a:t>
            </a:r>
            <a: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жанр, изображающий  неодушевленные предметы,  размещенные  в  реальной бытовой  среде  и  организованные  в </a:t>
            </a:r>
            <a:r>
              <a:rPr lang="en-US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определенную  группу;  картина  с изображением  предметов  обихода,  цветов,</a:t>
            </a:r>
            <a:r>
              <a:rPr lang="en-US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плодов,  дичи,  и т. д. </a:t>
            </a:r>
            <a:endParaRPr lang="ru-RU" sz="3200" b="1" dirty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s019.radikal.ru/i644/1204/0f/e2db8f7ffd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91880" y="3973306"/>
            <a:ext cx="1935096" cy="25855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http://sunny-art.ru/wp-content/uploads/2009/11/van_go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0949" y="3945209"/>
            <a:ext cx="2936028" cy="26985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47" descr="2слайд2слева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13760" y="3945209"/>
            <a:ext cx="3232191" cy="26420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872208"/>
          </a:xfrm>
        </p:spPr>
        <p:txBody>
          <a:bodyPr/>
          <a:lstStyle/>
          <a:p>
            <a:r>
              <a:rPr lang="ru-RU" sz="54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Пейзаж:</a:t>
            </a:r>
            <a:endParaRPr lang="ru-RU" sz="5400" b="1" u="sng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52536" y="1142414"/>
            <a:ext cx="9396536" cy="2286586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 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от фр. </a:t>
            </a:r>
            <a:r>
              <a:rPr lang="ru-RU" b="1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paysage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- страна, местность) - жанр изобразительного искусства, в котором основным</a:t>
            </a:r>
            <a:r>
              <a:rPr lang="en-US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предметом</a:t>
            </a:r>
            <a:r>
              <a:rPr lang="en-US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изображения является </a:t>
            </a:r>
            <a:r>
              <a:rPr lang="en-US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природа.</a:t>
            </a:r>
            <a:endParaRPr lang="ru-RU" b="1" dirty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Картинка 4 из 17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2000" y="3538431"/>
            <a:ext cx="4318770" cy="2957119"/>
          </a:xfrm>
          <a:prstGeom prst="rect">
            <a:avLst/>
          </a:prstGeom>
          <a:noFill/>
          <a:ln w="19050">
            <a:solidFill>
              <a:srgbClr val="800000"/>
            </a:solidFill>
            <a:miter lim="800000"/>
            <a:headEnd/>
            <a:tailEnd/>
          </a:ln>
        </p:spPr>
      </p:pic>
      <p:pic>
        <p:nvPicPr>
          <p:cNvPr id="18434" name="Picture 2" descr="http://www.artrussian.com/images/media/138998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0263" y="3543692"/>
            <a:ext cx="4094222" cy="2982507"/>
          </a:xfrm>
          <a:prstGeom prst="rect">
            <a:avLst/>
          </a:prstGeom>
          <a:noFill/>
          <a:ln w="19050">
            <a:solidFill>
              <a:srgbClr val="800000"/>
            </a:solidFill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56792"/>
          </a:xfrm>
        </p:spPr>
        <p:txBody>
          <a:bodyPr/>
          <a:lstStyle/>
          <a:p>
            <a:r>
              <a:rPr lang="ru-RU" sz="54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Портрет:</a:t>
            </a:r>
            <a:endParaRPr lang="ru-RU" sz="5400" b="1" u="sng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258886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произошло от фр. слова </a:t>
            </a:r>
            <a:r>
              <a:rPr lang="ru-RU" b="1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portrait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- это художественное изображение человека с передачей его внутреннего мира. </a:t>
            </a:r>
            <a:endParaRPr lang="ru-RU" b="1" dirty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s019.radikal.ru/i608/1204/b5/d01f4d79cb4c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3140968"/>
            <a:ext cx="2520280" cy="32628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 descr="http://www.tretyakovgallery.ru/pictures/0/03/033387bf7caddfad9aae6843b35dd75f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228184" y="3118437"/>
            <a:ext cx="2592288" cy="32854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11" descr="Рисунок2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59832" y="3140967"/>
            <a:ext cx="2984431" cy="32628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83542"/>
          </a:xfrm>
        </p:spPr>
        <p:txBody>
          <a:bodyPr/>
          <a:lstStyle/>
          <a:p>
            <a:r>
              <a:rPr lang="ru-RU" dirty="0" smtClean="0"/>
              <a:t>  </a:t>
            </a:r>
            <a:r>
              <a:rPr lang="ru-RU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Мифологический   жанр</a:t>
            </a:r>
            <a:r>
              <a:rPr lang="ru-RU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endParaRPr lang="ru-RU" b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052736"/>
            <a:ext cx="8730365" cy="2733454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от  гр. </a:t>
            </a:r>
            <a:r>
              <a:rPr lang="en-US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b="1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уthos</a:t>
            </a:r>
            <a:r>
              <a:rPr lang="ru-RU" b="1" dirty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предание –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жанр изобразительного искусства, посвященный событиям и героям, о которых рассказывают мифы </a:t>
            </a:r>
            <a:r>
              <a:rPr lang="en-US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древних </a:t>
            </a:r>
            <a:r>
              <a:rPr lang="en-US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народов</a:t>
            </a:r>
            <a:endParaRPr lang="ru-RU" b="1" dirty="0"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http://img0.liveinternet.ru/images/attach/c/5/87/620/87620492_large_AKIMOV_Ivan1.pn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27784" y="3523800"/>
            <a:ext cx="3927531" cy="2892132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</p:pic>
      <p:pic>
        <p:nvPicPr>
          <p:cNvPr id="24580" name="Picture 4" descr="http://img0.liveinternet.ru/images/attach/c/1/54/586/54586848_Votan__verhovnuyy_bog_drevnih_skandinavov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0655" y="3523799"/>
            <a:ext cx="2016224" cy="29178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582" name="Picture 6" descr="http://img0.liveinternet.ru/images/attach/c/5/87/620/87620580_AKIMOV_Ivan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523800"/>
            <a:ext cx="1979853" cy="2857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52128"/>
          </a:xfrm>
        </p:spPr>
        <p:txBody>
          <a:bodyPr/>
          <a:lstStyle/>
          <a:p>
            <a:r>
              <a:rPr lang="ru-RU" sz="48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Религиозный жанр</a:t>
            </a:r>
            <a:r>
              <a:rPr lang="en-US" sz="48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-</a:t>
            </a:r>
            <a:endParaRPr lang="ru-RU" sz="4800" b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8640960" cy="2520280"/>
          </a:xfrm>
        </p:spPr>
        <p:txBody>
          <a:bodyPr/>
          <a:lstStyle/>
          <a:p>
            <a:pPr algn="ctr">
              <a:buNone/>
            </a:pPr>
            <a:r>
              <a:rPr lang="ru-RU" sz="3600" dirty="0" smtClean="0"/>
              <a:t>  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жанр 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изобразительного 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искусства, основными 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сюжетами 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которого являются 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эпизоды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из Библии 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и Евангелия. </a:t>
            </a:r>
            <a:b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Купить картину в религиозном жанре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3645024"/>
            <a:ext cx="1907540" cy="2748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554" name="Picture 2" descr="http://velikayakultura.ru/wp-content/uploads/2012/05/Ivanov_YAvlenie_Hrista_narodu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35633" y="3609853"/>
            <a:ext cx="3958417" cy="27482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23556" name="Picture 4" descr="http://jivopis.ws/images/pictures/164/image1342884956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7504" y="3645024"/>
            <a:ext cx="2552508" cy="2748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69924"/>
          </a:xfrm>
        </p:spPr>
        <p:txBody>
          <a:bodyPr/>
          <a:lstStyle/>
          <a:p>
            <a:r>
              <a:rPr lang="ru-RU" sz="54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Пастораль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endParaRPr lang="ru-RU" sz="5400" b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7114" y="1360211"/>
            <a:ext cx="8899594" cy="2068789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600" b="1" dirty="0" smtClean="0">
                <a:solidFill>
                  <a:srgbClr val="FF9933"/>
                </a:solidFill>
                <a:effectLst/>
                <a:latin typeface="Times New Roman" pitchFamily="18" charset="0"/>
                <a:cs typeface="Times New Roman" pitchFamily="18" charset="0"/>
                <a:hlinkClick r:id="rId2" tooltip="Французский язык"/>
              </a:rPr>
              <a:t>фр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  <a:hlinkClick r:id="rId2" tooltip="Французский язык"/>
              </a:rPr>
              <a:t>.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b="1" i="1" dirty="0" err="1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pastorale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 — пастушеский, сельский — жанр изображающий мирную и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простую 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сельскую </a:t>
            </a:r>
            <a:r>
              <a:rPr lang="en-US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жизнь. </a:t>
            </a:r>
            <a:br>
              <a:rPr lang="ru-RU" sz="3600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/>
              <a:t> 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://s019.radikal.ru/i627/1204/cc/86529d1983b9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75856" y="4312483"/>
            <a:ext cx="2359496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6" name="Picture 2" descr="http://www.booksite.ru/fulltext/85/1/1/317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07504" y="3495644"/>
            <a:ext cx="3024336" cy="231848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pic>
        <p:nvPicPr>
          <p:cNvPr id="1028" name="Picture 4" descr="http://www.artlib.ru/objects/gallery_637/artlib_gallery-318922-b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24128" y="3408220"/>
            <a:ext cx="3203848" cy="2230037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382972"/>
          </a:xfrm>
        </p:spPr>
        <p:txBody>
          <a:bodyPr/>
          <a:lstStyle/>
          <a:p>
            <a:r>
              <a:rPr lang="ru-RU" sz="54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Бытовой  жанр:</a:t>
            </a:r>
            <a:endParaRPr lang="ru-RU" sz="5400" b="1" u="sng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8964488" cy="2516290"/>
          </a:xfrm>
        </p:spPr>
        <p:txBody>
          <a:bodyPr/>
          <a:lstStyle/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жанр изобразительного искусства, в котором изображаются обыденные сцены </a:t>
            </a:r>
            <a:r>
              <a:rPr lang="en-US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из повседневной </a:t>
            </a:r>
            <a:r>
              <a:rPr lang="en-US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жизни человека без прикрас.</a:t>
            </a:r>
          </a:p>
          <a:p>
            <a:pPr>
              <a:buNone/>
            </a:pPr>
            <a:endParaRPr lang="ru-RU" dirty="0" smtClean="0"/>
          </a:p>
        </p:txBody>
      </p:sp>
      <p:pic>
        <p:nvPicPr>
          <p:cNvPr id="4" name="Рисунок 3" descr="http://s019.radikal.ru/i623/1204/1f/739448841ee3.jp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3465335"/>
            <a:ext cx="4680520" cy="30561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4" descr="Я. Вермер Делфтский. «Служанка с кувшином молока». Ок. 1658 г. Государственный музей. Амстердам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868144" y="3465334"/>
            <a:ext cx="2705230" cy="30342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491952"/>
          </a:xfrm>
        </p:spPr>
        <p:txBody>
          <a:bodyPr/>
          <a:lstStyle/>
          <a:p>
            <a:r>
              <a:rPr lang="ru-RU" sz="54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Бытовой  жанр</a:t>
            </a:r>
            <a:r>
              <a:rPr lang="ru-RU" sz="54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:</a:t>
            </a:r>
            <a:endParaRPr lang="ru-RU" sz="5400" b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4" descr="Рисунок3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5720" y="1899458"/>
            <a:ext cx="4070256" cy="33839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949769" y="5432511"/>
            <a:ext cx="264320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CC66"/>
                </a:solidFill>
                <a:latin typeface="Times New Roman" pitchFamily="18" charset="0"/>
                <a:cs typeface="Times New Roman" pitchFamily="18" charset="0"/>
              </a:rPr>
              <a:t>Эдгар Дега </a:t>
            </a:r>
          </a:p>
          <a:p>
            <a:pPr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CC66"/>
                </a:solidFill>
                <a:latin typeface="Times New Roman" pitchFamily="18" charset="0"/>
                <a:cs typeface="Times New Roman" pitchFamily="18" charset="0"/>
              </a:rPr>
              <a:t>«Танцевальный </a:t>
            </a:r>
          </a:p>
          <a:p>
            <a:pPr algn="ctr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CC66"/>
                </a:solidFill>
                <a:latin typeface="Times New Roman" pitchFamily="18" charset="0"/>
                <a:cs typeface="Times New Roman" pitchFamily="18" charset="0"/>
              </a:rPr>
              <a:t>класс»</a:t>
            </a:r>
            <a:r>
              <a:rPr lang="ru-RU" sz="2000" b="1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i-main-pic" descr="Картинка 2 из 174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29588" y="1899458"/>
            <a:ext cx="4345735" cy="3401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5088497" y="5786454"/>
            <a:ext cx="3227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FFCC66"/>
                </a:solidFill>
                <a:latin typeface="Times New Roman" pitchFamily="18" charset="0"/>
              </a:rPr>
              <a:t>А. Венецианов. Гумно</a:t>
            </a:r>
            <a:r>
              <a:rPr lang="ru-RU" b="1" dirty="0" smtClean="0"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. </a:t>
            </a:r>
            <a:endParaRPr lang="ru-RU" b="1" dirty="0">
              <a:solidFill>
                <a:srgbClr val="FFCC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6675"/>
            <a:ext cx="8229600" cy="1769530"/>
          </a:xfrm>
        </p:spPr>
        <p:txBody>
          <a:bodyPr/>
          <a:lstStyle/>
          <a:p>
            <a:r>
              <a:rPr lang="ru-RU" sz="5400" b="1" u="sng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Задание:</a:t>
            </a:r>
            <a:endParaRPr lang="ru-RU" sz="5400" b="1" u="sng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836204"/>
            <a:ext cx="8784976" cy="2456891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r>
              <a:rPr lang="ru-RU" b="1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Нарисуйте  композицию бытового жанра с сюжетом</a:t>
            </a:r>
            <a:r>
              <a:rPr lang="en-US" b="1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из своей жизни: «Завтрак», «Ужин»,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>«Прогулка во дво­ре», «Приготовление уроков»,  и т. п.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AutoShape 2" descr="http://iclass.home-edu.ru/file.php/1035/module29/img/1_post-221-1268908895.jpg"/>
          <p:cNvSpPr>
            <a:spLocks noChangeAspect="1" noChangeArrowheads="1"/>
          </p:cNvSpPr>
          <p:nvPr/>
        </p:nvSpPr>
        <p:spPr bwMode="auto">
          <a:xfrm>
            <a:off x="155575" y="-1538288"/>
            <a:ext cx="3790950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 descr="http://artpostergallery.ru/userdata/image/ee/8b/ee8ba7dbdc512986ad343fff8ed6e1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5536" y="205164"/>
            <a:ext cx="2296551" cy="1631041"/>
          </a:xfrm>
          <a:prstGeom prst="rect">
            <a:avLst/>
          </a:prstGeom>
          <a:noFill/>
          <a:ln w="12700">
            <a:solidFill>
              <a:srgbClr val="8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ttp://img0.liveinternet.ru/images/attach/c/7/96/60/96060008_Risunok__29_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78903" y="3999277"/>
            <a:ext cx="3600400" cy="2678445"/>
          </a:xfrm>
          <a:prstGeom prst="rect">
            <a:avLst/>
          </a:prstGeom>
          <a:noFill/>
          <a:ln w="19050">
            <a:solidFill>
              <a:srgbClr val="80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220072" y="3999277"/>
            <a:ext cx="3550193" cy="2662645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373859" y="152518"/>
            <a:ext cx="2318093" cy="1736332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кстура">
  <a:themeElements>
    <a:clrScheme name="Другая 2">
      <a:dk1>
        <a:sysClr val="windowText" lastClr="000000"/>
      </a:dk1>
      <a:lt1>
        <a:srgbClr val="A8CDD7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AE0E6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Тексту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кстура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кстура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кстура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Портрет в живописи !</Template>
  <TotalTime>359</TotalTime>
  <Words>242</Words>
  <Application>Microsoft Office PowerPoint</Application>
  <PresentationFormat>Экран (4:3)</PresentationFormat>
  <Paragraphs>37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Текстура</vt:lpstr>
      <vt:lpstr>Жанры   в изобразительном искусстве.</vt:lpstr>
      <vt:lpstr>Слайд 2</vt:lpstr>
      <vt:lpstr>Анималистический  жанр: Название  произошло  от  латинского слова  animal, что значит  животное.  К  этому  жанру  относятся  картины, центром  которых  являются  животные.   </vt:lpstr>
      <vt:lpstr>Иппический  жанр-  произошло  от  греч. hippos - лошадь) - жанр  изобразительного  искусства,  в котором  главным  мотивом  является изображение  лошади.</vt:lpstr>
      <vt:lpstr>Батальный  жанр:   (произошло от фр. bataille - битва)  жанр изобразительного искусства,  посвященный  темам  войны  и   военной  жизни.</vt:lpstr>
      <vt:lpstr>Исторический  жанр:  жанр  изобразительного  искусства, посвященный  историческим  событиям  и деятелям,  а  также  социально  значимым явлениям  в  истории  общества.   </vt:lpstr>
      <vt:lpstr>Натюрморт:  жанр, изображающий  неодушевленные предметы,  размещенные  в  реальной бытовой  среде  и  организованные  в  определенную  группу;  картина  с изображением  предметов  обихода,  цветов,  плодов,  дичи,  и т. д. </vt:lpstr>
      <vt:lpstr>Пейзаж:</vt:lpstr>
      <vt:lpstr>Портрет:</vt:lpstr>
      <vt:lpstr>  Мифологический   жанр:</vt:lpstr>
      <vt:lpstr>Религиозный жанр -</vt:lpstr>
      <vt:lpstr>Пастораль:</vt:lpstr>
      <vt:lpstr>Бытовой  жанр:</vt:lpstr>
      <vt:lpstr>Бытовой  жанр:</vt:lpstr>
      <vt:lpstr>Задание: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Жанры  в изобразительном искусстве.</dc:title>
  <dc:creator>1</dc:creator>
  <cp:lastModifiedBy>Альфия</cp:lastModifiedBy>
  <cp:revision>44</cp:revision>
  <dcterms:created xsi:type="dcterms:W3CDTF">2013-02-15T18:02:16Z</dcterms:created>
  <dcterms:modified xsi:type="dcterms:W3CDTF">2020-04-08T10:24:18Z</dcterms:modified>
</cp:coreProperties>
</file>